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6" r:id="rId2"/>
    <p:sldId id="322" r:id="rId3"/>
    <p:sldId id="327" r:id="rId4"/>
    <p:sldId id="295" r:id="rId5"/>
    <p:sldId id="312" r:id="rId6"/>
    <p:sldId id="313" r:id="rId7"/>
    <p:sldId id="320" r:id="rId8"/>
    <p:sldId id="298" r:id="rId9"/>
    <p:sldId id="303" r:id="rId10"/>
    <p:sldId id="305" r:id="rId11"/>
    <p:sldId id="321" r:id="rId12"/>
    <p:sldId id="329" r:id="rId13"/>
    <p:sldId id="330" r:id="rId14"/>
    <p:sldId id="331" r:id="rId15"/>
    <p:sldId id="332" r:id="rId16"/>
    <p:sldId id="296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494" autoAdjust="0"/>
  </p:normalViewPr>
  <p:slideViewPr>
    <p:cSldViewPr>
      <p:cViewPr>
        <p:scale>
          <a:sx n="100" d="100"/>
          <a:sy n="100" d="100"/>
        </p:scale>
        <p:origin x="-194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D69330-FE33-401C-A252-9A37787C5800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5CFA9E-68BF-4349-9224-A3CF49E82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6134F9-E354-40B9-B358-215FA6D974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F32DD6B-9870-46D6-A57C-0872193C8752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310E0-C4E9-4F24-8B8F-DEFA2195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5B46D-A6ED-4B74-8171-10CA1AA70F47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24AAD-AD00-4237-8A84-9F6E6CA76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0BB04-D8F6-484F-8A58-447AE229260C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756F1-B10C-42B9-9F5F-FE5E92C2A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574" y="1524000"/>
            <a:ext cx="8591677" cy="4805363"/>
          </a:xfrm>
        </p:spPr>
        <p:txBody>
          <a:bodyPr/>
          <a:lstStyle>
            <a:lvl1pPr marL="228600" indent="-228600">
              <a:spcBef>
                <a:spcPts val="6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defRPr sz="2000"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marL="852488" indent="-225425">
              <a:spcBef>
                <a:spcPts val="0"/>
              </a:spcBef>
              <a:buFont typeface="Arial" pitchFamily="34" charset="0"/>
              <a:buChar char="•"/>
              <a:defRPr sz="1600"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ubtitle"/>
          <p:cNvSpPr>
            <a:spLocks noGrp="1"/>
          </p:cNvSpPr>
          <p:nvPr>
            <p:ph sz="quarter" idx="10"/>
          </p:nvPr>
        </p:nvSpPr>
        <p:spPr>
          <a:xfrm>
            <a:off x="282575" y="1139824"/>
            <a:ext cx="8612188" cy="384175"/>
          </a:xfrm>
        </p:spPr>
        <p:txBody>
          <a:bodyPr lIns="0" tIns="0" rIns="0" bIns="0" rtlCol="0">
            <a:noAutofit/>
          </a:bodyPr>
          <a:lstStyle>
            <a:lvl1pPr marL="342900" indent="-342900">
              <a:buFont typeface="Arial" pitchFamily="34" charset="0"/>
              <a:buNone/>
              <a:def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557963"/>
            <a:ext cx="2133600" cy="138112"/>
          </a:xfrm>
        </p:spPr>
        <p:txBody>
          <a:bodyPr lIns="0" tIns="0" rIns="0" bIns="0" rtlCol="0" anchor="ctr">
            <a:spAutoFit/>
          </a:bodyPr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4665E25-2455-4936-B43A-D0DF18FC8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/>
              <a:t>STAND PROTOCOL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E29E6-B1DB-4A6A-843B-81B7B59B84C5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1E438-A085-44E6-AED8-8C92E5C85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EF365-49A8-4B1B-A1F7-356B10EC3C6C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28E78-AFF8-483A-805A-0C1AC509F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9E827-63C1-4BD1-BE5C-9D28068BCCC0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6DEB4-D8B6-4262-A31A-F107775CE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6F8F9-84F1-40C5-BF3B-492D3306BA8C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01C1F-BFE2-47A4-B6B3-5986BD4AD2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26F8-9A65-452D-8634-6CAA445801DB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E0FEA-7C5E-4F2F-812C-ED87D973B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2BC84-4EAF-4B58-92C3-47468D6B5A02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D074A-DCD9-450C-A8EB-C577B8CCD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24847-4C75-4C24-B7F1-53CB3DD2B12B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3354E-10F5-4C82-BF9F-0105F1B53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7E58E-A81C-447B-AEB7-AEFBBA02C991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840CF-CBE8-4CE9-BD11-F0B554E65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CF0350-6ACF-41C3-AA67-B9178E64626F}" type="datetimeFigureOut">
              <a:rPr lang="en-US"/>
              <a:pPr>
                <a:defRPr/>
              </a:pPr>
              <a:t>29/05/17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D8EA18-BB91-4E8A-8295-026F8D938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37" r:id="rId2"/>
    <p:sldLayoutId id="2147483842" r:id="rId3"/>
    <p:sldLayoutId id="2147483838" r:id="rId4"/>
    <p:sldLayoutId id="2147483839" r:id="rId5"/>
    <p:sldLayoutId id="2147483843" r:id="rId6"/>
    <p:sldLayoutId id="2147483844" r:id="rId7"/>
    <p:sldLayoutId id="2147483845" r:id="rId8"/>
    <p:sldLayoutId id="2147483846" r:id="rId9"/>
    <p:sldLayoutId id="2147483840" r:id="rId10"/>
    <p:sldLayoutId id="2147483847" r:id="rId11"/>
    <p:sldLayoutId id="214748384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0"/>
            <a:ext cx="8077200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a-GE" sz="3600" b="1" dirty="0" smtClean="0">
                <a:solidFill>
                  <a:schemeClr val="accent2">
                    <a:lumMod val="50000"/>
                  </a:schemeClr>
                </a:solidFill>
              </a:rPr>
              <a:t>ტფდეც მიმდინარე/დაგეგმილი კლინიკური კვლევების</a:t>
            </a:r>
            <a:br>
              <a:rPr lang="ka-GE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ka-GE" sz="3600" b="1" dirty="0" smtClean="0">
                <a:solidFill>
                  <a:schemeClr val="accent2">
                    <a:lumMod val="50000"/>
                  </a:schemeClr>
                </a:solidFill>
              </a:rPr>
              <a:t>განახლებული სტატუსი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181600"/>
            <a:ext cx="6858000" cy="533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ka-GE" b="1" dirty="0" smtClean="0"/>
              <a:t>29-</a:t>
            </a:r>
            <a:r>
              <a:rPr lang="en-US" b="1" dirty="0" smtClean="0"/>
              <a:t>0</a:t>
            </a:r>
            <a:r>
              <a:rPr lang="en-US" b="1" dirty="0" smtClean="0"/>
              <a:t>5</a:t>
            </a:r>
            <a:r>
              <a:rPr lang="en-US" b="1" dirty="0" smtClean="0"/>
              <a:t>-</a:t>
            </a:r>
            <a:r>
              <a:rPr lang="ka-GE" b="1" dirty="0" smtClean="0"/>
              <a:t>2017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3581400"/>
            <a:ext cx="7239000" cy="685800"/>
          </a:xfrm>
          <a:prstGeom prst="rect">
            <a:avLst/>
          </a:prstGeom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ka-GE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ნესტანი </a:t>
            </a:r>
            <a:r>
              <a:rPr lang="ka-GE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ტუკვაძე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ka-GE" sz="24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ტფდეც სამეცნიერო-კვლევითი </a:t>
            </a:r>
            <a:r>
              <a:rPr lang="ka-GE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განყოფილების ხელმძღვანელი</a:t>
            </a:r>
          </a:p>
          <a:p>
            <a:pPr algn="r" fontAlgn="auto">
              <a:spcAft>
                <a:spcPts val="0"/>
              </a:spcAft>
              <a:defRPr/>
            </a:pPr>
            <a:endParaRPr lang="en-US" sz="24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endParaRPr lang="en-US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საკვლევი პოპულაცია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79925"/>
          </a:xfrm>
        </p:spPr>
        <p:txBody>
          <a:bodyPr/>
          <a:lstStyle/>
          <a:p>
            <a:pPr eaLnBrk="1" hangingPunct="1"/>
            <a:r>
              <a:rPr lang="ka-GE" smtClean="0"/>
              <a:t>200-მდე 14 წლის და მეტი ასაკის ქალი და კაცი, რომელთაც დაუდგინდათ კულტურა დადებითი ფილტვის ზემდგრადად რეზისტენტული ტუბერკულოზი ან ისეთი მულტირეზისტენტული ტუბერკულოზი, რომელიც არ ემორჩილება მკურნალობას.</a:t>
            </a: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NIX-TB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განახლებული სტატუსი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a-GE" sz="2000" dirty="0" smtClean="0"/>
              <a:t>20 თებერვალს ხელი მოეწერა ორმხრივ ხელშეკრულებას ტფდეც. სა და </a:t>
            </a:r>
            <a:r>
              <a:rPr lang="en-US" sz="2000" dirty="0" smtClean="0"/>
              <a:t>TB Alliance </a:t>
            </a:r>
            <a:r>
              <a:rPr lang="ka-GE" sz="2000" dirty="0" smtClean="0"/>
              <a:t>შორის</a:t>
            </a:r>
          </a:p>
          <a:p>
            <a:r>
              <a:rPr lang="ka-GE" sz="2000" dirty="0" smtClean="0">
                <a:latin typeface="Sylfaen" pitchFamily="18" charset="0"/>
              </a:rPr>
              <a:t>2017 წლის მარტში შრომის, ჯანმრთელობის და სოციალური დაცვის სამინისტრომ გასცა ნებართვა კვლევის ჩატარებაზე.</a:t>
            </a:r>
            <a:endParaRPr lang="ka-GE" sz="2000" dirty="0" smtClean="0"/>
          </a:p>
          <a:p>
            <a:r>
              <a:rPr lang="ka-GE" sz="2000" dirty="0" smtClean="0"/>
              <a:t>23 თებერვალს ჩატარდა საიტის შეფასება და დადასტურდა საიტის მზაობა კვლევის დასაწყებად</a:t>
            </a:r>
          </a:p>
          <a:p>
            <a:r>
              <a:rPr lang="ka-GE" sz="2000" dirty="0" smtClean="0"/>
              <a:t>29-30 ივნისს ჩატარდება საიტის ინიციაცია და კვლევის მონაწილეთათვის ტრეინინგი.  </a:t>
            </a:r>
          </a:p>
          <a:p>
            <a:r>
              <a:rPr lang="ka-GE" sz="2000" dirty="0" smtClean="0"/>
              <a:t>კვლევის პირველი სუბიექტის სავარაუდო ჩართვა მოხდება 2017 წლის ივლისში</a:t>
            </a:r>
          </a:p>
          <a:p>
            <a:r>
              <a:rPr lang="ka-GE" sz="2000" dirty="0" smtClean="0"/>
              <a:t> კვლევის ფარგლებში დაგეგმილია ერთი წლის განმავლობაში 10 სუბიექტის ჩართვა</a:t>
            </a:r>
          </a:p>
          <a:p>
            <a:r>
              <a:rPr lang="ka-GE" sz="2000" dirty="0" smtClean="0"/>
              <a:t>სპონსორი გეგმავს 2017 წლის ოქტომბრიდან </a:t>
            </a:r>
            <a:r>
              <a:rPr lang="en-US" sz="2000" dirty="0" smtClean="0"/>
              <a:t>NIX-TB</a:t>
            </a:r>
            <a:r>
              <a:rPr lang="ka-GE" sz="2000" dirty="0" smtClean="0"/>
              <a:t> კვლევის გაგრძელებას </a:t>
            </a:r>
            <a:r>
              <a:rPr lang="en-US" sz="2000" dirty="0" smtClean="0"/>
              <a:t>NC-007 </a:t>
            </a:r>
            <a:r>
              <a:rPr lang="ka-GE" sz="2000" dirty="0" smtClean="0"/>
              <a:t>კვლევით (ქვეჯგუფები დაიყოფა ლინეზოლიდი დოზირების მიხედვით)</a:t>
            </a:r>
            <a:r>
              <a:rPr lang="en-US" sz="2000" dirty="0" smtClean="0"/>
              <a:t> </a:t>
            </a:r>
            <a:endParaRPr lang="ka-GE" sz="2000" dirty="0" smtClean="0"/>
          </a:p>
          <a:p>
            <a:endParaRPr lang="en-US" sz="2000" dirty="0"/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საზოგადოების ჩართულობის პროექტი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TB Alliance-</a:t>
            </a:r>
            <a:r>
              <a:rPr lang="ka-GE" dirty="0" smtClean="0"/>
              <a:t>ის კლინიკური კვლევის ფარგლებში;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dirty="0" smtClean="0"/>
              <a:t>შეხვედრები ტბ სფეროში მომუშავე სხვადასხვა დაინტერესებულ მხარეებთან;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dirty="0" smtClean="0"/>
              <a:t>საზოგადოების წარმომადგენელთა ჯგუფის ჩამოყალიბება;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dirty="0" smtClean="0"/>
              <a:t>ამ ჯგუფის მუშაობა კლინიკურ კვლევაში მონაწილე პერსონალთან;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dirty="0" smtClean="0"/>
              <a:t>მედია და საზოგადოების წარმომადგენელთა ტრენინგი კლინიკურ კვლევებთან დაკავშირებულ საკითხებზე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a-GE" dirty="0" smtClean="0"/>
              <a:t>პერიოდი:  მარტი, 2017-მარტი-2019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543925" cy="923925"/>
          </a:xfrm>
        </p:spPr>
        <p:txBody>
          <a:bodyPr/>
          <a:lstStyle/>
          <a:p>
            <a:pPr eaLnBrk="1" hangingPunct="1"/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პირველი შეხვედრა საზოგადოების ჩართულობის პროექტის ფარგლებში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25"/>
          </a:xfrm>
        </p:spPr>
        <p:txBody>
          <a:bodyPr/>
          <a:lstStyle/>
          <a:p>
            <a:pPr eaLnBrk="1" hangingPunct="1"/>
            <a:r>
              <a:rPr lang="ka-GE" sz="2400" smtClean="0"/>
              <a:t>8 ივნისი, 2017</a:t>
            </a:r>
          </a:p>
          <a:p>
            <a:pPr eaLnBrk="1" hangingPunct="1"/>
            <a:r>
              <a:rPr lang="ka-GE" sz="2400" smtClean="0"/>
              <a:t>შეხვედრის მიზანი:</a:t>
            </a:r>
          </a:p>
          <a:p>
            <a:pPr lvl="1" eaLnBrk="1" hangingPunct="1"/>
            <a:r>
              <a:rPr lang="ka-GE" sz="2400" smtClean="0"/>
              <a:t>აუდიენციისათვის კლინიკურ კვლევებისა და საზოგადოებრივი ჩართულობის მნიშვნელობის შესახებ ინფორმაციის მიწოდება. </a:t>
            </a:r>
          </a:p>
          <a:p>
            <a:pPr lvl="1" eaLnBrk="1" hangingPunct="1"/>
            <a:r>
              <a:rPr lang="ka-GE" sz="2400" smtClean="0"/>
              <a:t>კლინიკური კვლევების მიმდინარეობაში საზოგადოებრივი ჩართულობის სხვადასხვა მოდელის განხილვა.</a:t>
            </a:r>
          </a:p>
          <a:p>
            <a:pPr lvl="1" eaLnBrk="1" hangingPunct="1"/>
            <a:r>
              <a:rPr lang="ka-GE" sz="2400" smtClean="0"/>
              <a:t>არსებულ კლინიკურ კვლევაში (</a:t>
            </a:r>
            <a:r>
              <a:rPr lang="en-US" sz="2400" smtClean="0"/>
              <a:t>NiX-TB) </a:t>
            </a:r>
            <a:r>
              <a:rPr lang="ka-GE" sz="2400" smtClean="0"/>
              <a:t>საზოგადოების მრჩეველთა ჯგუფის (</a:t>
            </a:r>
            <a:r>
              <a:rPr lang="en-US" sz="2400" b="1" smtClean="0"/>
              <a:t>Community Advisory Group </a:t>
            </a:r>
            <a:r>
              <a:rPr lang="ka-GE" sz="2400" b="1" smtClean="0"/>
              <a:t>- </a:t>
            </a:r>
            <a:r>
              <a:rPr lang="en-US" sz="2400" b="1" smtClean="0"/>
              <a:t>CAG)</a:t>
            </a:r>
            <a:r>
              <a:rPr lang="ka-GE" sz="2400" smtClean="0"/>
              <a:t> შექმნის იდეის განხილვა.</a:t>
            </a:r>
          </a:p>
          <a:p>
            <a:pPr eaLnBrk="1" hangingPunct="1"/>
            <a:endParaRPr lang="ru-RU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142875"/>
            <a:ext cx="8305800" cy="1274763"/>
          </a:xfrm>
        </p:spPr>
        <p:txBody>
          <a:bodyPr/>
          <a:lstStyle/>
          <a:p>
            <a:pPr eaLnBrk="1" hangingPunct="1"/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პირველი შეხვედრა საზოგადოების ჩართულობის პროექტის ფარგლებში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3886200"/>
          </a:xfrm>
        </p:spPr>
        <p:txBody>
          <a:bodyPr/>
          <a:lstStyle/>
          <a:p>
            <a:pPr eaLnBrk="1" hangingPunct="1"/>
            <a:r>
              <a:rPr lang="ka-GE" dirty="0" smtClean="0"/>
              <a:t>კლინიკური კვლევის გუნდი</a:t>
            </a:r>
          </a:p>
          <a:p>
            <a:pPr eaLnBrk="1" hangingPunct="1"/>
            <a:r>
              <a:rPr lang="ka-GE" dirty="0" smtClean="0"/>
              <a:t>ეთიკური კომიტეტის წევრები</a:t>
            </a:r>
          </a:p>
          <a:p>
            <a:pPr eaLnBrk="1" hangingPunct="1"/>
            <a:r>
              <a:rPr lang="ka-GE" dirty="0" smtClean="0"/>
              <a:t>ადგილობრივი არასამთავრობო ორგანიზაციები</a:t>
            </a:r>
          </a:p>
          <a:p>
            <a:pPr eaLnBrk="1" hangingPunct="1"/>
            <a:r>
              <a:rPr lang="ka-GE" dirty="0" smtClean="0"/>
              <a:t>ტბ რეგიონული კოორდინატორები</a:t>
            </a:r>
          </a:p>
          <a:p>
            <a:pPr eaLnBrk="1" hangingPunct="1"/>
            <a:r>
              <a:rPr lang="ka-GE" dirty="0" smtClean="0"/>
              <a:t>ქვეყნის საკოორდინაციო საბჭო</a:t>
            </a:r>
          </a:p>
          <a:p>
            <a:pPr eaLnBrk="1" hangingPunct="1"/>
            <a:r>
              <a:rPr lang="en-US" dirty="0" smtClean="0"/>
              <a:t>NCDC</a:t>
            </a:r>
            <a:endParaRPr lang="ka-GE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8543925" cy="1076325"/>
          </a:xfrm>
        </p:spPr>
        <p:txBody>
          <a:bodyPr/>
          <a:lstStyle/>
          <a:p>
            <a:pPr eaLnBrk="1" hangingPunct="1"/>
            <a:r>
              <a:rPr lang="ka-GE" b="1" dirty="0" smtClean="0">
                <a:solidFill>
                  <a:schemeClr val="accent2">
                    <a:lumMod val="50000"/>
                  </a:schemeClr>
                </a:solidFill>
              </a:rPr>
              <a:t>პირველი შეხვედრა საზოგადოების ჩართულობის პროექტის ფარგლებში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3776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ka-GE" sz="2400" dirty="0" smtClean="0"/>
              <a:t>იქნება მოხსენებები </a:t>
            </a:r>
          </a:p>
          <a:p>
            <a:pPr eaLnBrk="1" hangingPunct="1"/>
            <a:r>
              <a:rPr lang="ka-GE" sz="2400" dirty="0" smtClean="0"/>
              <a:t>ტბ ახალი სამკურნალო და დიაგნოსტიკური საშუალებების,</a:t>
            </a:r>
          </a:p>
          <a:p>
            <a:pPr eaLnBrk="1" hangingPunct="1"/>
            <a:r>
              <a:rPr lang="ka-GE" sz="2400" dirty="0" smtClean="0"/>
              <a:t>მეცნიერების კუთხით საერთაშორისო და საქართველოს გამოცდილების და უახლესი ტენდენციების, </a:t>
            </a:r>
          </a:p>
          <a:p>
            <a:pPr eaLnBrk="1" hangingPunct="1"/>
            <a:r>
              <a:rPr lang="ka-GE" sz="2400" dirty="0" smtClean="0"/>
              <a:t>კლინიკურ კვლევებში საზოგადოების ჩართულობის მნიშვნელობის შესახებ. </a:t>
            </a:r>
          </a:p>
          <a:p>
            <a:pPr eaLnBrk="1" hangingPunct="1">
              <a:buFont typeface="Arial" charset="0"/>
              <a:buNone/>
            </a:pPr>
            <a:endParaRPr lang="ka-GE" sz="2400" dirty="0" smtClean="0"/>
          </a:p>
          <a:p>
            <a:pPr eaLnBrk="1" hangingPunct="1">
              <a:buFont typeface="Arial" charset="0"/>
              <a:buNone/>
            </a:pPr>
            <a:r>
              <a:rPr lang="ka-GE" sz="2400" dirty="0" smtClean="0"/>
              <a:t>შეხვედრის მეორე ნაწილი მიეძღვნება ჯგუფურ</a:t>
            </a:r>
          </a:p>
          <a:p>
            <a:pPr eaLnBrk="1" hangingPunct="1">
              <a:buFont typeface="Arial" charset="0"/>
              <a:buNone/>
            </a:pPr>
            <a:r>
              <a:rPr lang="ka-GE" sz="2400" dirty="0" smtClean="0"/>
              <a:t>სამუშაოებს.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1"/>
          <p:cNvSpPr>
            <a:spLocks noGrp="1"/>
          </p:cNvSpPr>
          <p:nvPr>
            <p:ph idx="1"/>
          </p:nvPr>
        </p:nvSpPr>
        <p:spPr>
          <a:xfrm>
            <a:off x="282575" y="1524000"/>
            <a:ext cx="8591550" cy="4805363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eaLnBrk="1" hangingPunct="1">
              <a:buFont typeface="Arial" charset="0"/>
              <a:buChar char="•"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eaLnBrk="1" hangingPunct="1">
              <a:buFont typeface="Arial" charset="0"/>
              <a:buNone/>
            </a:pP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ka-GE" sz="4400" b="1" dirty="0" smtClean="0">
                <a:solidFill>
                  <a:schemeClr val="accent2">
                    <a:lumMod val="50000"/>
                  </a:schemeClr>
                </a:solidFill>
              </a:rPr>
              <a:t>გმადლობთ</a:t>
            </a:r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a-GE" sz="2400" b="1" dirty="0" smtClean="0">
              <a:solidFill>
                <a:srgbClr val="FF0000"/>
              </a:solidFill>
            </a:endParaRPr>
          </a:p>
          <a:p>
            <a:endParaRPr lang="ka-GE" sz="2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end TB </a:t>
            </a:r>
            <a:r>
              <a:rPr lang="ka-GE" sz="3200" b="1" dirty="0" smtClean="0">
                <a:solidFill>
                  <a:srgbClr val="FF0000"/>
                </a:solidFill>
              </a:rPr>
              <a:t>- კვლევა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ka-GE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ka-GE" sz="3200" dirty="0" smtClean="0"/>
              <a:t>მულტირეზისტენტული ტუბერკულოზისათვის ახალი მედიკამენტების შეფასება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კვლევის განახლებული სტატუსი: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5427" y="1447800"/>
            <a:ext cx="85180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fr-FR" sz="2000" dirty="0"/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err="1" smtClean="0"/>
              <a:t>endTB</a:t>
            </a:r>
            <a:r>
              <a:rPr lang="en-US" sz="2000" dirty="0" smtClean="0"/>
              <a:t> </a:t>
            </a:r>
            <a:r>
              <a:rPr lang="ka-GE" sz="2000" dirty="0" smtClean="0"/>
              <a:t>პროექტის სამმხრივ ურთიერთშეთანხმების მემორანდუმზე ხელი მოეწერა (ტუბ. ცენტრის, </a:t>
            </a:r>
            <a:r>
              <a:rPr lang="ka-GE" sz="2000" dirty="0" smtClean="0">
                <a:latin typeface="Sylfaen" pitchFamily="18" charset="0"/>
              </a:rPr>
              <a:t>შრომის, ჯანმრთელობის და სოციალური დაცვის სამინისტროსა </a:t>
            </a:r>
            <a:r>
              <a:rPr lang="ka-GE" sz="2000" dirty="0" smtClean="0"/>
              <a:t>და </a:t>
            </a:r>
            <a:r>
              <a:rPr lang="en-US" sz="2000" dirty="0" smtClean="0"/>
              <a:t>MSF</a:t>
            </a:r>
            <a:r>
              <a:rPr lang="ka-GE" sz="2000" dirty="0" smtClean="0"/>
              <a:t> მიერ) – ნოემბერი 2016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endParaRPr lang="ka-GE" sz="2000" dirty="0" smtClean="0"/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err="1" smtClean="0"/>
              <a:t>endTB</a:t>
            </a:r>
            <a:r>
              <a:rPr lang="en-US" sz="2000" dirty="0" smtClean="0"/>
              <a:t> </a:t>
            </a:r>
            <a:r>
              <a:rPr lang="ka-GE" sz="2000" dirty="0" smtClean="0"/>
              <a:t> კომპონენტი 2-ის ფარგლებში თანამშრომლობის შეთანხმებაზე ხელი მოეწერა ტუბ. ცენტრსა და </a:t>
            </a:r>
            <a:r>
              <a:rPr lang="en-US" sz="2000" dirty="0" smtClean="0"/>
              <a:t>MSF</a:t>
            </a:r>
            <a:r>
              <a:rPr lang="ka-GE" sz="2000" dirty="0" smtClean="0"/>
              <a:t>-ს შორის - დეკემბერი 2016</a:t>
            </a:r>
          </a:p>
          <a:p>
            <a:pPr marL="285750" indent="-285750">
              <a:lnSpc>
                <a:spcPct val="80000"/>
              </a:lnSpc>
            </a:pPr>
            <a:endParaRPr lang="ka-GE" sz="2000" dirty="0"/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ka-GE" sz="2000" dirty="0"/>
              <a:t>საკვლევი და თანმხლები მედიკამენტების </a:t>
            </a:r>
            <a:r>
              <a:rPr lang="ka-GE" sz="2000" dirty="0" smtClean="0"/>
              <a:t>გადაცემა ცენტრისათვის- განხორციელდა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endParaRPr lang="ka-GE" sz="2000" dirty="0"/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ka-GE" sz="2000" dirty="0" smtClean="0"/>
              <a:t>პაციენტების სკრინინგი/ჩართვა</a:t>
            </a:r>
            <a:r>
              <a:rPr lang="en-US" sz="2000" dirty="0" smtClean="0"/>
              <a:t> - </a:t>
            </a:r>
            <a:r>
              <a:rPr lang="ka-GE" sz="2000" dirty="0" smtClean="0"/>
              <a:t>გააქტიურდა</a:t>
            </a:r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endParaRPr lang="ka-GE" sz="2000" dirty="0" smtClean="0"/>
          </a:p>
          <a:p>
            <a:pPr marL="285750" indent="-285750">
              <a:lnSpc>
                <a:spcPct val="80000"/>
              </a:lnSpc>
              <a:buFont typeface="Arial" pitchFamily="34" charset="0"/>
              <a:buChar char="•"/>
            </a:pPr>
            <a:r>
              <a:rPr lang="ka-GE" sz="2000" dirty="0" smtClean="0"/>
              <a:t>2017 წლის მაისის მონაცემებით</a:t>
            </a:r>
          </a:p>
          <a:p>
            <a:pPr marL="2114550" lvl="4" indent="-285750">
              <a:lnSpc>
                <a:spcPct val="80000"/>
              </a:lnSpc>
              <a:buFont typeface="Wingdings" pitchFamily="2" charset="2"/>
              <a:buChar char="ü"/>
            </a:pPr>
            <a:r>
              <a:rPr lang="ka-GE" sz="2000" dirty="0" smtClean="0"/>
              <a:t> სკრინინგი გაიარა - 5 პაციენტმა</a:t>
            </a:r>
          </a:p>
          <a:p>
            <a:pPr marL="2114550" lvl="4" indent="-285750">
              <a:lnSpc>
                <a:spcPct val="80000"/>
              </a:lnSpc>
              <a:buFont typeface="Wingdings" pitchFamily="2" charset="2"/>
              <a:buChar char="ü"/>
            </a:pPr>
            <a:r>
              <a:rPr lang="ka-GE" sz="2000" dirty="0" smtClean="0"/>
              <a:t> კვლევაში ჩაერთო - 4 პაციენტი</a:t>
            </a:r>
          </a:p>
          <a:p>
            <a:pPr marL="2114550" lvl="4" indent="-285750">
              <a:lnSpc>
                <a:spcPct val="80000"/>
              </a:lnSpc>
              <a:buFont typeface="Wingdings" pitchFamily="2" charset="2"/>
              <a:buChar char="ü"/>
            </a:pPr>
            <a:r>
              <a:rPr lang="ka-GE" sz="2000" dirty="0" smtClean="0"/>
              <a:t> კვლევიდან გამოითიშა - 0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260193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GB" sz="3600" b="1" dirty="0" smtClean="0">
                <a:solidFill>
                  <a:srgbClr val="FF0000"/>
                </a:solidFill>
              </a:rPr>
              <a:t>STREAM</a:t>
            </a:r>
            <a:r>
              <a:rPr lang="ka-GE" sz="3600" b="1" dirty="0" smtClean="0">
                <a:solidFill>
                  <a:srgbClr val="FF0000"/>
                </a:solidFill>
              </a:rPr>
              <a:t> კვლევა</a:t>
            </a:r>
            <a:r>
              <a:rPr lang="en-GB" sz="3600" b="1" dirty="0" smtClean="0">
                <a:solidFill>
                  <a:srgbClr val="FF0000"/>
                </a:solidFill>
              </a:rPr>
              <a:t> 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STREAM </a:t>
            </a:r>
            <a:r>
              <a:rPr lang="ka-GE" sz="3200" b="1" dirty="0" smtClean="0">
                <a:solidFill>
                  <a:srgbClr val="002060"/>
                </a:solidFill>
              </a:rPr>
              <a:t>კვლევის განახლებული სტატუსი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pic>
        <p:nvPicPr>
          <p:cNvPr id="2051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417513" y="1312863"/>
            <a:ext cx="8569325" cy="5356225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მიღებულია თანხმობა ადგილობრივი ეთიკური კომიტეტისგან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თებერვალში  შრომის, ჯანმრთელობის და სოციალური დაცვის სამინისტრომ გასცა ნებართვა კვლევის ჩატარებაზე    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ანტვერპენის ლაბორატორიის წარმომადგენლების მიერ 2017 წლის  იანვარში ჩატარდა ლაბორანტების ტრენინგი კვლევაში გამოსაყენებელ 2 ახალ მეთოდზე </a:t>
            </a:r>
            <a:r>
              <a:rPr lang="en-US" sz="2000" dirty="0" smtClean="0">
                <a:latin typeface="Sylfaen" pitchFamily="18" charset="0"/>
              </a:rPr>
              <a:t>(FDA </a:t>
            </a:r>
            <a:r>
              <a:rPr lang="ka-GE" sz="2000" dirty="0" smtClean="0">
                <a:latin typeface="Sylfaen" pitchFamily="18" charset="0"/>
              </a:rPr>
              <a:t>შეღებვა და ოგავას კულტურა)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 2017 წლის 15-17 მაისს განხორციელდა საიტის ინიციაცია და პროტოკოლის ტრეინინგი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sz="2000" dirty="0" smtClean="0">
                <a:latin typeface="Sylfaen" pitchFamily="18" charset="0"/>
              </a:rPr>
              <a:t>კვლევაში პირველი პაციენტის ჩართვის სავარაუდო თარიღია 2017 წლის  ივნისი</a:t>
            </a:r>
            <a:endParaRPr lang="en-US" sz="2000" dirty="0" smtClean="0">
              <a:latin typeface="Sylfae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2"/>
          <p:cNvSpPr>
            <a:spLocks noGrp="1"/>
          </p:cNvSpPr>
          <p:nvPr>
            <p:ph type="ftr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ZA" smtClean="0"/>
              <a:t>STAND PROTOCOL</a:t>
            </a:r>
            <a:endParaRPr lang="en-US" smtClean="0"/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>
          <a:xfrm>
            <a:off x="284163" y="1066801"/>
            <a:ext cx="8402637" cy="5297488"/>
          </a:xfrm>
        </p:spPr>
        <p:txBody>
          <a:bodyPr/>
          <a:lstStyle/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ka-GE" dirty="0" smtClean="0">
              <a:solidFill>
                <a:srgbClr val="FF0000"/>
              </a:solidFill>
            </a:endParaRPr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ka-GE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“STAND </a:t>
            </a:r>
            <a:r>
              <a:rPr lang="ka-GE" sz="2800" b="1" dirty="0" smtClean="0">
                <a:solidFill>
                  <a:srgbClr val="FF0000"/>
                </a:solidFill>
              </a:rPr>
              <a:t>- კვლევა</a:t>
            </a:r>
            <a:r>
              <a:rPr lang="en-US" sz="2800" b="1" dirty="0" smtClean="0">
                <a:solidFill>
                  <a:srgbClr val="FF0000"/>
                </a:solidFill>
              </a:rPr>
              <a:t>”</a:t>
            </a:r>
            <a:endParaRPr lang="en-ZA" sz="2800" b="1" dirty="0" smtClean="0">
              <a:solidFill>
                <a:srgbClr val="FF0000"/>
              </a:solidFill>
            </a:endParaRPr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ka-GE" dirty="0" smtClean="0">
                <a:solidFill>
                  <a:srgbClr val="FF0000"/>
                </a:solidFill>
              </a:rPr>
              <a:t>მე-3 ფაზის ღია ნაწილობრივ რანდომიზებული კვლევა მოქსიფლოქსაცინს პლუს </a:t>
            </a:r>
            <a:r>
              <a:rPr lang="en-US" dirty="0" smtClean="0">
                <a:solidFill>
                  <a:srgbClr val="FF0000"/>
                </a:solidFill>
              </a:rPr>
              <a:t> PA-824</a:t>
            </a:r>
            <a:r>
              <a:rPr lang="ka-GE" dirty="0" smtClean="0">
                <a:solidFill>
                  <a:srgbClr val="FF0000"/>
                </a:solidFill>
              </a:rPr>
              <a:t> პირაზინამიდის კომბინაციის ეფექტურობის, უსაფრთხოებისა და ასატანობის შესაფასებლად წამალზე მგრძნობიარე ნაცხ-დადებითი ფილტვის ტუბერკულოზის მქონე მოზრდილ სუბიექტებში მკურნალობის 4 და 6 თვის შემდეგ და მულტირეზისტენტული ნაცხ-დადებითი ფილტვის ტუბერკულოზის მქონე მოზრდილ სუბიექტებში მკურნალობის 6 თვის შემდეგ</a:t>
            </a: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225425" lvl="1" indent="0" algn="ctr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b="1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b="1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  <a:p>
            <a:pPr marL="225425" lvl="1" indent="0" eaLnBrk="1" hangingPunct="1">
              <a:spcBef>
                <a:spcPct val="0"/>
              </a:spcBef>
              <a:buFont typeface="Wingdings 3" pitchFamily="18" charset="2"/>
              <a:buNone/>
            </a:pPr>
            <a:endParaRPr lang="en-ZA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7438" y="5486400"/>
            <a:ext cx="17065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8338" y="0"/>
            <a:ext cx="1876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Slide Number Placeholder 1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4DC2A7-BF69-4300-BC9A-CE8FEB37DF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სპონსორის გადაწყვეტილებით კვლევა შეჩერდა</a:t>
            </a:r>
          </a:p>
          <a:p>
            <a:pPr>
              <a:buNone/>
            </a:pPr>
            <a:r>
              <a:rPr lang="ka-GE" dirty="0" smtClean="0"/>
              <a:t>  (ყველა საიტზე) 2017 წლის იანვარში</a:t>
            </a:r>
          </a:p>
          <a:p>
            <a:r>
              <a:rPr lang="ka-GE" dirty="0" smtClean="0"/>
              <a:t>კვლევაში ჩართულ ორ სუბიექტზე საქართველოში (აქედან ერთი შეწყვეტილი) მონიტორინგი გრძელდება 2017 წლის სექტემბრამდე.</a:t>
            </a:r>
          </a:p>
          <a:p>
            <a:r>
              <a:rPr lang="ka-GE" dirty="0" smtClean="0"/>
              <a:t>კვლევის აუდიტმა განიხილა კვლვის მიმდინარეობა საქართველოს საიტზე 2017 წლის 21-23 თებერვალს და შენიშვნები არ დაფიქსირდა.</a:t>
            </a:r>
          </a:p>
          <a:p>
            <a:r>
              <a:rPr lang="ka-GE" dirty="0" smtClean="0"/>
              <a:t>კვლევა დასრულება ყველა საიტზე 2017 წლის დეკემბერში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კვლევის განახლებული სტატუსი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Content Placeholder 3" descr="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5626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590800"/>
            <a:ext cx="8229600" cy="3184525"/>
          </a:xfrm>
        </p:spPr>
        <p:txBody>
          <a:bodyPr/>
          <a:lstStyle/>
          <a:p>
            <a:pPr marL="85725" indent="0" algn="ctr" eaLnBrk="1" hangingPunct="1">
              <a:buFont typeface="Wingdings 3" pitchFamily="18" charset="2"/>
              <a:buNone/>
              <a:defRPr/>
            </a:pPr>
            <a:r>
              <a:rPr lang="ka-GE" sz="2400" b="1" dirty="0" smtClean="0">
                <a:solidFill>
                  <a:srgbClr val="FF0000"/>
                </a:solidFill>
              </a:rPr>
              <a:t>მე-3 ფაზის ღია კვლევა ბედაქილინს პლუს პრეტომანიდი პლუს ლინეზოლიდის კომბინაციის უსაფრთხოებისა და ეფექტურობის შესაფასებლად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ka-GE" sz="2400" b="1" u="sng" dirty="0" smtClean="0">
                <a:solidFill>
                  <a:srgbClr val="FF0000"/>
                </a:solidFill>
              </a:rPr>
              <a:t>ზედმგრადად რეზისტენტული </a:t>
            </a:r>
            <a:r>
              <a:rPr lang="ka-GE" sz="2400" b="1" dirty="0" smtClean="0">
                <a:solidFill>
                  <a:srgbClr val="FF0000"/>
                </a:solidFill>
              </a:rPr>
              <a:t>ფილტვის ტუბერკულოზის მქონე სუბიექტებში  ან ისეთი მულტირეზისტენტული ფილტვის ტუბერკულოზის მქონე სუბექტებში, რომლებიც მკურნალობას არ ემორჩიელებიან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ctr" eaLnBrk="1" hangingPunct="1">
              <a:buFont typeface="Wingdings 3" pitchFamily="18" charset="2"/>
              <a:buNone/>
              <a:defRPr/>
            </a:pPr>
            <a:endParaRPr lang="en-GB" sz="2400" b="1" dirty="0" smtClean="0">
              <a:solidFill>
                <a:srgbClr val="FF0000"/>
              </a:solidFill>
            </a:endParaRPr>
          </a:p>
          <a:p>
            <a:pPr algn="ctr" eaLnBrk="1" hangingPunct="1">
              <a:defRPr/>
            </a:pPr>
            <a:endParaRPr lang="en-US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3124200" y="1752600"/>
            <a:ext cx="36199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5725" indent="0" algn="ctr" eaLnBrk="1" hangingPunct="1">
              <a:buFont typeface="Wingdings 3" pitchFamily="18" charset="2"/>
              <a:buNone/>
              <a:defRPr/>
            </a:pPr>
            <a:r>
              <a:rPr lang="ka-GE" sz="3200" b="1" dirty="0" smtClean="0">
                <a:solidFill>
                  <a:srgbClr val="FF0000"/>
                </a:solidFill>
              </a:rPr>
              <a:t>“</a:t>
            </a:r>
            <a:r>
              <a:rPr lang="en-US" sz="3200" b="1" dirty="0" smtClean="0">
                <a:solidFill>
                  <a:srgbClr val="FF0000"/>
                </a:solidFill>
              </a:rPr>
              <a:t>NIX-TB </a:t>
            </a:r>
            <a:r>
              <a:rPr lang="ka-GE" sz="3200" b="1" dirty="0" smtClean="0">
                <a:solidFill>
                  <a:srgbClr val="FF0000"/>
                </a:solidFill>
              </a:rPr>
              <a:t>კვლევა”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კვლევის დიზაინი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382000" cy="54864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ka-GE" dirty="0" smtClean="0"/>
              <a:t>მკურნალობა</a:t>
            </a:r>
            <a:r>
              <a:rPr lang="en-US" dirty="0" smtClean="0"/>
              <a:t>: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a-GE" dirty="0" smtClean="0"/>
              <a:t>ბედაქილინი 400 მგ. დღეში ერთხელ 2 კვირის განმავლობაში, ხოლო შემდეგ 200 მგ. კვირაში სამჯერ პლუს პრეტომანიდი 200 მგ. დღეში ერთხელ პლუს ლინეზოლიდი 1200 მგ. დღეში ერთხელ. ყველა საკვლევი მედიკამენტი მიღებულ უნდა იქნეს საკვებთან ერთად.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a-GE" dirty="0" smtClean="0"/>
              <a:t>მკურნალობის ხანგრძლივობა: 6 თვე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a-GE" dirty="0" smtClean="0"/>
              <a:t>თუ სუბიექტი მე-4 თვეზე ჯერ კიდევ კულტურა დადებითია, შეიძლება მკურნალობა გახანგრძლივდეს 9 თვემდე, ან სუბიექტი გამოითიშოს კვლევიდან.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ka-GE" dirty="0" smtClean="0"/>
              <a:t>მიდევნების პერიოდი:</a:t>
            </a:r>
            <a:r>
              <a:rPr lang="en-US" dirty="0" smtClean="0"/>
              <a:t>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a-GE" dirty="0" smtClean="0"/>
              <a:t>სუბიექტებმა, რომლებმაც დაამთავრეს მკურნალობა, მკურნალობის დასრულებიდან </a:t>
            </a:r>
            <a:r>
              <a:rPr lang="en-US" dirty="0" smtClean="0"/>
              <a:t>I</a:t>
            </a:r>
            <a:r>
              <a:rPr lang="ka-GE" dirty="0" smtClean="0"/>
              <a:t>,</a:t>
            </a:r>
            <a:r>
              <a:rPr lang="en-US" dirty="0" smtClean="0"/>
              <a:t> II</a:t>
            </a:r>
            <a:r>
              <a:rPr lang="ka-GE" dirty="0" smtClean="0"/>
              <a:t> და</a:t>
            </a:r>
            <a:r>
              <a:rPr lang="en-US" dirty="0" smtClean="0"/>
              <a:t> III</a:t>
            </a:r>
            <a:r>
              <a:rPr lang="ka-GE" dirty="0" smtClean="0"/>
              <a:t> თვეზე, ხოლო შემდეგ ყოველ 3 თვეში ერთხელ 24 თვემდე, ახორციელებენ მიდევნების პერიოდის ვიზიტებს;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a-GE" dirty="0" smtClean="0"/>
              <a:t>სუბიექტები, რომლებიც გამოეთიშნენ კვლევას საკვლევი მედიკამენტის მიღებიდან 15 დღის შემდეგ, უნდა განახორციელონ ადრეული გამოთიშვის ვიზიტი, ასევე საკვლევი მედიკამენტის ბოლო დოზის მიღებიდან მე-3, მე-12 და 24-ე თვეზე მიდევნების ვიზიტები.</a:t>
            </a:r>
          </a:p>
        </p:txBody>
      </p:sp>
      <p:pic>
        <p:nvPicPr>
          <p:cNvPr id="4" name="Picture 2" descr="C:\Program Files\Microsoft Office\MEDIA\OFFICE12\Lines\BD21318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81987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799</TotalTime>
  <Words>675</Words>
  <Application>Microsoft Office PowerPoint</Application>
  <PresentationFormat>On-screen Show (4:3)</PresentationFormat>
  <Paragraphs>103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ტფდეც მიმდინარე/დაგეგმილი კლინიკური კვლევების განახლებული სტატუსი </vt:lpstr>
      <vt:lpstr>Slide 2</vt:lpstr>
      <vt:lpstr>კვლევის განახლებული სტატუსი:</vt:lpstr>
      <vt:lpstr>Slide 4</vt:lpstr>
      <vt:lpstr>STREAM კვლევის განახლებული სტატუსი</vt:lpstr>
      <vt:lpstr>Slide 6</vt:lpstr>
      <vt:lpstr>კვლევის განახლებული სტატუსი </vt:lpstr>
      <vt:lpstr>Slide 8</vt:lpstr>
      <vt:lpstr>კვლევის დიზაინი:</vt:lpstr>
      <vt:lpstr>საკვლევი პოპულაცია:</vt:lpstr>
      <vt:lpstr>NIX-TB განახლებული სტატუსი</vt:lpstr>
      <vt:lpstr>საზოგადოების ჩართულობის პროექტი</vt:lpstr>
      <vt:lpstr>პირველი შეხვედრა საზოგადოების ჩართულობის პროექტის ფარგლებში</vt:lpstr>
      <vt:lpstr>პირველი შეხვედრა საზოგადოების ჩართულობის პროექტის ფარგლებში</vt:lpstr>
      <vt:lpstr>პირველი შეხვედრა საზოგადოების ჩართულობის პროექტის ფარგლებში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კლინიკური კვლევების მიმოხილვა</dc:title>
  <dc:creator>217</dc:creator>
  <cp:lastModifiedBy>dream</cp:lastModifiedBy>
  <cp:revision>142</cp:revision>
  <dcterms:created xsi:type="dcterms:W3CDTF">2015-07-23T06:29:56Z</dcterms:created>
  <dcterms:modified xsi:type="dcterms:W3CDTF">2017-05-29T11:35:28Z</dcterms:modified>
</cp:coreProperties>
</file>